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Merriweather" pitchFamily="2" charset="77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ba07f5bb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ba07f5bb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ba07f5bb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ba07f5bb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ba07f5bbc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ba07f5bbc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ba07f5bbc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ba07f5bbc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ba07f5bbc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ba07f5bbc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ba07f5bb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ba07f5bb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ba07f5bbc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ba07f5bbc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ba07f5bb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ba07f5bbc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ba07f5bbc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ba07f5bbc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ba07f5bbc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eba07f5bbc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ba028a20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ba028a20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Deel “zorg”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Op de “satelieten” kan je doorklikken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ba028a20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ba028a20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eventueel via fases kunnen doorklikken op zorgplan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ba028a200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ba028a200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ba028a20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ba028a200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Dit document bestaat ook in PDF (intradesk - beleid - beleidsteam)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ba028a200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ba028a200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ba028a200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ba028a200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ba028a20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ba028a20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ba07f5b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ba07f5b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Deel “ZILL”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door kunnen klikken op elke tekening, dan kom je bij wat op volgende dia’s staat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clb-pieterbreughel.b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onw-centrum.be/hoe-werken-w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Voorstel aanpassingen schoolsite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zorg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2668700" y="216700"/>
            <a:ext cx="62154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SOCIAAL-EMOTIONELE ONTWIKKELING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relationele vaardigheden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omgaan met gevoelens en behoeften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inlevingsvermogen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seksueel bewustzijn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 werken we aan onder andere door: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speelplaatsinrichting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klaspoppen in de kleuterklassen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rapport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week tegen pesten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no blame aanpak bij pesten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sexuele opvoeding in de derde graad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 van co-teaching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2862575" y="193875"/>
            <a:ext cx="59874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ONTWIKKELING VAN HET INNERLIJK KOMPAS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identiteit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levensbeschouwelijke grondhouding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waardegevoel en normbesef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veerkracht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 werken we aan onder andere door: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opensfeer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schoolafspraken, klasafspraken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rapport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focus op succes en talent van elk kind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 van co-teaching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75" y="102625"/>
            <a:ext cx="2311000" cy="23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2668700" y="182475"/>
            <a:ext cx="63297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ONTWIKKELING VAN INITIATIEF EN VERANTWOORDELIJKHEID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zelfregulerend vermogen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onderzoekscompetentie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ondernemingszin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gezonde en veilige leefstijl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engagement voor duurzaam samenleven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 werken we aan onder andere door: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inzetten op zelfredzaamheid vanaf de kleuterschool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hoekenwerk en contractwerk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keuze van de methode wereldoriëntatie in de lagere school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leren leren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gezonde tussendoortjes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waterflessen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bewegingstussendoortjes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 van co-teaching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2509025" y="182475"/>
            <a:ext cx="64551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MOTORISCHE- EN ZINTUIGLIJKE ONTWIKKELING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zintuiglijke ontwikkeling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lichaams- en bewegingsperceptie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omgaan met begegingsruimte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grootmotorisch bewegen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kleinmotorisch bewegen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Hieraan werken we onder andere door: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inrichting van de speelplaats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speelkoffers voor de speelplaats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2 uur bewegingsopvoeding per week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bewegend leren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Schrijfdans/Krullebol  in de kleuterklas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 van co-teaching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2748525" y="228100"/>
            <a:ext cx="62727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ONTWIKKELING VAN ORIËNTATIE OP DE WERELD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oriëntatie op de samenleving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oriëntatie op bewegingscultuur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oriëntatie op de tijd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oriëntatie op de ruimte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oriëntatie op techniek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oriëntatie op natuur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Hieraan werken we onder andere door: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bewuste keuze voor een W.O. methode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hoekenwerking in de kleuterklas: bouwhoek, techniekhoek, winkelhoek, huishoudelijke hoek,...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dagelijks werken met allerlei kalenders vanaf de kleuterklas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moestuin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groene speelplaats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projectwerking/werken in thema’s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solidariteitsacties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uitstappen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 van co-teaching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2680100" y="193875"/>
            <a:ext cx="6226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MEDIAKUNDIGE ONTWIKKELIING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Mediawijsheid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mediageletterdheid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mediavaardigheid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Hieraan werken we onder andere door: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 van tablets vanaf de kleuterklassen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digiborden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Bingel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persoonlijke laptop voor alle leerlingen van L5 en L6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 van co-teaching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/>
        </p:nvSpPr>
        <p:spPr>
          <a:xfrm>
            <a:off x="2691500" y="205275"/>
            <a:ext cx="62499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MUZISCHE ONTWIKKELING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muzische grondhouding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muzische geletterdheid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muzische vaardigheid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Hieraan werken we onder andere door: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samenwerking met “Muze”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samenwerking met muziekacademie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deelnemen aan schoolvoorstellingen in GC o.a. GC Ten Weyngaert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uitstappen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479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/>
          <p:nvPr/>
        </p:nvSpPr>
        <p:spPr>
          <a:xfrm>
            <a:off x="2680100" y="182475"/>
            <a:ext cx="6261300" cy="5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TAALONTWIKKELING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talige grondhouding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mondelinge taalvaardigheid Nederlands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mondelinge taalvaardigheid Frans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schriftelijke taalvaardigheid Nederlands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schriftelijke taalvaardigheid Frans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taalbeschouwing Nederlands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Hieraan werken we onder andere door: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elke les is een ook een taalles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hoekenwerking in de kleuterschool: leeshoek, schrijfhoek, praathoek, …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afstemming kleuterschool - lagere school i.v.m. lezen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bewuste keuze voor taalmethode in de lagere school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boekenjuf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bibliotheekwerking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samenwerking met bLib Vorst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 van co-teaching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>
            <a:off x="2623075" y="250900"/>
            <a:ext cx="61014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ONTWIKKELING VAN HET WISKUNDIG DENKEN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logisch en wiskundig denken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getallenkennis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rekenvaardigheid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meetkunde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meten en metend rekenen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Hieraan werken we onder andere door: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hoekenwerking in de kleuterschool: rekenhoek, sorteerhoek, bouwhoek, meethoek, …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afstemming tussen kleuterschool en lagere school o.a. bij getalbeelden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geclusterde aanpak van de leerstof in de lagere school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inzet van co-teaching om te kunnen differentiëren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Expliciet directe instructie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cirkelrekenen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911850" cy="19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/>
        </p:nvSpPr>
        <p:spPr>
          <a:xfrm>
            <a:off x="2566050" y="273700"/>
            <a:ext cx="64209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ROOMS-KATHOLIEKE GODSDIENST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levensbeschouwelijk, religieus en/of gelovig groeien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vertrouwen en wantrouwen, mogelijkheden en beperkingen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verbondenheid met zichzelf, anderen, gemeenschappen, natuur en cultuur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gevoeligheid voor goed en kwaad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❖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opkomen voor geloofstaal, symboliek en rituelen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Hieraan werken we: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in de lessen godsdienst gegeven door een vkleerkracht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doorheen onze hele school via afspraken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open geest en open sfeer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aandacht voor respect hebben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aandacht voor solidariteit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150" y="128145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721613" y="1640213"/>
            <a:ext cx="1528200" cy="14256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898325" y="1960463"/>
            <a:ext cx="1174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>
                <a:latin typeface="Roboto"/>
                <a:ea typeface="Roboto"/>
                <a:cs typeface="Roboto"/>
                <a:sym typeface="Roboto"/>
              </a:rPr>
              <a:t>zorg</a:t>
            </a:r>
            <a:endParaRPr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638650" y="399175"/>
            <a:ext cx="2634600" cy="8823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946600" y="586375"/>
            <a:ext cx="201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latin typeface="Roboto"/>
                <a:ea typeface="Roboto"/>
                <a:cs typeface="Roboto"/>
                <a:sym typeface="Roboto"/>
              </a:rPr>
              <a:t>zorgcontinuüm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055900" y="399175"/>
            <a:ext cx="2634600" cy="882300"/>
          </a:xfrm>
          <a:prstGeom prst="ellipse">
            <a:avLst/>
          </a:prstGeom>
          <a:solidFill>
            <a:srgbClr val="45818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6250000" y="586375"/>
            <a:ext cx="244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latin typeface="Roboto"/>
                <a:ea typeface="Roboto"/>
                <a:cs typeface="Roboto"/>
                <a:sym typeface="Roboto"/>
              </a:rPr>
              <a:t>samenwerkingen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371800" y="3763550"/>
            <a:ext cx="2855700" cy="7299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741300" y="3874550"/>
            <a:ext cx="201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latin typeface="Roboto"/>
                <a:ea typeface="Roboto"/>
                <a:cs typeface="Roboto"/>
                <a:sym typeface="Roboto"/>
              </a:rPr>
              <a:t>kangoeroeklas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907600" y="3569650"/>
            <a:ext cx="2782800" cy="9237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6295600" y="3777550"/>
            <a:ext cx="2349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latin typeface="Roboto"/>
                <a:ea typeface="Roboto"/>
                <a:cs typeface="Roboto"/>
                <a:sym typeface="Roboto"/>
              </a:rPr>
              <a:t>co-teaching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456175" y="285125"/>
            <a:ext cx="8313900" cy="569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latin typeface="Roboto"/>
                <a:ea typeface="Roboto"/>
                <a:cs typeface="Roboto"/>
                <a:sym typeface="Roboto"/>
              </a:rPr>
              <a:t>ZORGCONTINUÜM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102650" y="923775"/>
            <a:ext cx="8884200" cy="4094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3367350" y="4618875"/>
            <a:ext cx="2115600" cy="33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latin typeface="Roboto"/>
                <a:ea typeface="Roboto"/>
                <a:cs typeface="Roboto"/>
                <a:sym typeface="Roboto"/>
              </a:rPr>
              <a:t>Fase 0: brede basiszorg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" name="Google Shape;88;p15"/>
          <p:cNvCxnSpPr/>
          <p:nvPr/>
        </p:nvCxnSpPr>
        <p:spPr>
          <a:xfrm rot="10800000" flipH="1">
            <a:off x="1300125" y="3900400"/>
            <a:ext cx="6455100" cy="4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5"/>
          <p:cNvCxnSpPr>
            <a:stCxn id="86" idx="1"/>
            <a:endCxn id="86" idx="5"/>
          </p:cNvCxnSpPr>
          <p:nvPr/>
        </p:nvCxnSpPr>
        <p:spPr>
          <a:xfrm>
            <a:off x="2323700" y="2970975"/>
            <a:ext cx="444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5"/>
          <p:cNvCxnSpPr/>
          <p:nvPr/>
        </p:nvCxnSpPr>
        <p:spPr>
          <a:xfrm>
            <a:off x="3318750" y="2030025"/>
            <a:ext cx="2429100" cy="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5"/>
          <p:cNvSpPr txBox="1"/>
          <p:nvPr/>
        </p:nvSpPr>
        <p:spPr>
          <a:xfrm>
            <a:off x="3367350" y="3561700"/>
            <a:ext cx="2115600" cy="33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latin typeface="Roboto"/>
                <a:ea typeface="Roboto"/>
                <a:cs typeface="Roboto"/>
                <a:sym typeface="Roboto"/>
              </a:rPr>
              <a:t>Fase 1: verhoogde zorg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367350" y="2609425"/>
            <a:ext cx="2115600" cy="33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latin typeface="Roboto"/>
                <a:ea typeface="Roboto"/>
                <a:cs typeface="Roboto"/>
                <a:sym typeface="Roboto"/>
              </a:rPr>
              <a:t>Fase 2: uitbreiding van zorg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3649375" y="1689925"/>
            <a:ext cx="1927500" cy="33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latin typeface="Roboto"/>
                <a:ea typeface="Roboto"/>
                <a:cs typeface="Roboto"/>
                <a:sym typeface="Roboto"/>
              </a:rPr>
              <a:t>Fase 3: school op maat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368550" y="4065813"/>
            <a:ext cx="1243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krachtige leeromgeving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015025" y="4265325"/>
            <a:ext cx="99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veilig klasklimaat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782150" y="4037250"/>
            <a:ext cx="99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brede evaluatie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765800" y="4185625"/>
            <a:ext cx="84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doelenrapport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211150" y="4345050"/>
            <a:ext cx="110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week tegen pesten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764100" y="4539050"/>
            <a:ext cx="1243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verkeersweek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5793575" y="4482025"/>
            <a:ext cx="117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overgangsgesprekken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856250" y="3056575"/>
            <a:ext cx="84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zorgoverleg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150725" y="4550450"/>
            <a:ext cx="99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oudercontacten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4527650" y="4094275"/>
            <a:ext cx="78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zorgoverleg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6363800" y="4733050"/>
            <a:ext cx="1459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ouderparticipatie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3318750" y="4345050"/>
            <a:ext cx="1927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ZILL - brede ontwikkeling van elk kind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862575" y="4048650"/>
            <a:ext cx="78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co-teaching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717925" y="4003025"/>
            <a:ext cx="176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bewegend leren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1585400" y="4634325"/>
            <a:ext cx="78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cirkelrekenen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489225" y="3894825"/>
            <a:ext cx="126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genormeerde toetsen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383000" y="4276750"/>
            <a:ext cx="84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differentiatie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6226900" y="3350213"/>
            <a:ext cx="99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zorgcoördinator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2714300" y="3957425"/>
            <a:ext cx="176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klasleerkracht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2383575" y="3079250"/>
            <a:ext cx="84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remediëren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2064250" y="3352975"/>
            <a:ext cx="78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verrijken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111400" y="4313925"/>
            <a:ext cx="110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verlengde instructie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341575" y="3079250"/>
            <a:ext cx="126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oudercontact op vraag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3717925" y="3270363"/>
            <a:ext cx="84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kindcontact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545400" y="3546913"/>
            <a:ext cx="20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doortoetsen - niveaubepaling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779125" y="3592475"/>
            <a:ext cx="110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kangoeroeklas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006650" y="3352975"/>
            <a:ext cx="110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extra observeren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675900" y="2223900"/>
            <a:ext cx="39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CLB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5280350" y="2349350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MDO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295975" y="2054213"/>
            <a:ext cx="135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redelijke aanpassingen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3147675" y="2360775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ONW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2541875" y="2668000"/>
            <a:ext cx="110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externe hulp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4271025" y="1118325"/>
            <a:ext cx="51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IAC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4060050" y="1471200"/>
            <a:ext cx="168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latin typeface="Roboto"/>
                <a:ea typeface="Roboto"/>
                <a:cs typeface="Roboto"/>
                <a:sym typeface="Roboto"/>
              </a:rPr>
              <a:t>buitengewoon onderwijs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/>
        </p:nvSpPr>
        <p:spPr>
          <a:xfrm>
            <a:off x="342150" y="250900"/>
            <a:ext cx="8656200" cy="507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latin typeface="Roboto"/>
                <a:ea typeface="Roboto"/>
                <a:cs typeface="Roboto"/>
                <a:sym typeface="Roboto"/>
              </a:rPr>
              <a:t>SAMENWERKINGEN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399175" y="992200"/>
            <a:ext cx="8599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CLB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CLB Pieter Breughel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513200" y="2372175"/>
            <a:ext cx="773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oboto"/>
                <a:ea typeface="Roboto"/>
                <a:cs typeface="Roboto"/>
                <a:sym typeface="Roboto"/>
              </a:rPr>
              <a:t>ONW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ondersteuningsnetwerk Kasterlinden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342150" y="273700"/>
            <a:ext cx="8622000" cy="507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latin typeface="Roboto"/>
                <a:ea typeface="Roboto"/>
                <a:cs typeface="Roboto"/>
                <a:sym typeface="Roboto"/>
              </a:rPr>
              <a:t>CO-TEACHING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50" y="922575"/>
            <a:ext cx="7267365" cy="40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6" cy="4549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822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221925" y="208875"/>
            <a:ext cx="8733600" cy="507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latin typeface="Roboto"/>
                <a:ea typeface="Roboto"/>
                <a:cs typeface="Roboto"/>
                <a:sym typeface="Roboto"/>
              </a:rPr>
              <a:t>KANGOEROEKLAS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0" y="923775"/>
            <a:ext cx="8955600" cy="42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900" b="1" u="sng"/>
              <a:t>Criteria voor deelnemen aan de kangoeroeklas</a:t>
            </a:r>
            <a:endParaRPr sz="900" b="1" u="sng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 sz="900"/>
              <a:t>Het zorgteam en de klasleerkracht gaan samen na of de leerling voldoet aan 3 of meer van de volgende criteria :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Leerlingen die zich vervelen in de klas omwille van het feit dat de moeilijkheidsgraad van de uitbreidingstaken hen onvoldoende uitdaagt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Leerlingen die ‘in de hangmat liggen’ en moeten leren omgaan met falen, met moeite hebben met een taak zodat ze kunnen leren doorzetten bij tegenslagen, bij een moeilijke taak.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De leerling en/of de leerling en/of de ouders geven aan dat de leerling nood heeft aan meer uitdagende opdrachten, dat de leerling moet leren omgaan met moeite doen, met falen.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De uitbreidingstaken van de klas bieden voor deze leerlingen onvoldoende uitdaging op qua denken/nspanning.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De leerling scoort bij LVS meestal in de A zone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De leerling is aantoonbaar meer- of hoogbegaafd (intelligentietest)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900"/>
              <a:t> 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 sz="900" b="1" u="sng"/>
              <a:t>Doelen van de Kangoeroeklas</a:t>
            </a:r>
            <a:endParaRPr sz="900" b="1" u="sng"/>
          </a:p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Ondersteuning van de klasleerkracht bij de opvang van meer- en hoogbegaafde leerlingen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De leerling de mogelijkheid geven om op eigen niveau te werken zonder vooruit te lopen op de leerstof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Meer- en hoogbegaafde kinderen leren leren door taken aan te bieden waarbij ze niet in één oogopslag de oplossing zien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Herhaling en daardoor verveling vermijden. De motivatie hoog houden.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De leerlingen de kans geven contact te hebben met ontwikkelingsgelijken en zich kunnen spiegelen aan anderen. Dit bevorderd een meer realistisch zelfbeeld.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Leren omgaan met de eigen begaafdheid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Leren fouten maken, leren falen. Leren omgaan met dit falen.</a:t>
            </a:r>
            <a:endParaRPr sz="9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nl" sz="900"/>
              <a:t>Ruimte geven aan het creatieve denken van meer- en hoogbegaafde leerlingen.</a:t>
            </a:r>
            <a:endParaRPr sz="9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nl" sz="900"/>
              <a:t>werken aan executieve functies</a:t>
            </a:r>
            <a:endParaRPr sz="900"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825" y="2406825"/>
            <a:ext cx="2611675" cy="15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349" y="761607"/>
            <a:ext cx="736326" cy="73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648" y="1227725"/>
            <a:ext cx="838975" cy="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5018" y="2455750"/>
            <a:ext cx="991450" cy="9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8175" y="1772187"/>
            <a:ext cx="736325" cy="7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3021" y="2782729"/>
            <a:ext cx="838975" cy="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41271" y="10189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04224" y="3564676"/>
            <a:ext cx="838975" cy="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03321" y="330529"/>
            <a:ext cx="736325" cy="7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41271" y="74454"/>
            <a:ext cx="838975" cy="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84396" y="3732330"/>
            <a:ext cx="838975" cy="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5400000">
            <a:off x="-1269579" y="1467837"/>
            <a:ext cx="4602375" cy="18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Macintosh PowerPoint</Application>
  <PresentationFormat>Diavoorstelling (16:9)</PresentationFormat>
  <Paragraphs>259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Roboto</vt:lpstr>
      <vt:lpstr>Merriweather</vt:lpstr>
      <vt:lpstr>Times New Roman</vt:lpstr>
      <vt:lpstr>Paradigm</vt:lpstr>
      <vt:lpstr>Voorstel aanpassingen schoolsite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Voorstel aanpassingen schoolsite</dc:title>
  <cp:lastModifiedBy>Microsoft Office User</cp:lastModifiedBy>
  <cp:revision>1</cp:revision>
  <dcterms:modified xsi:type="dcterms:W3CDTF">2021-09-09T10:22:48Z</dcterms:modified>
</cp:coreProperties>
</file>